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375" r:id="rId3"/>
    <p:sldId id="1231" r:id="rId4"/>
    <p:sldId id="1230" r:id="rId5"/>
    <p:sldId id="374" r:id="rId6"/>
    <p:sldId id="1232" r:id="rId7"/>
    <p:sldId id="433" r:id="rId8"/>
    <p:sldId id="434" r:id="rId9"/>
    <p:sldId id="1233" r:id="rId10"/>
    <p:sldId id="359" r:id="rId11"/>
    <p:sldId id="360" r:id="rId12"/>
    <p:sldId id="361" r:id="rId13"/>
    <p:sldId id="262" r:id="rId14"/>
    <p:sldId id="315" r:id="rId15"/>
    <p:sldId id="354" r:id="rId16"/>
    <p:sldId id="278" r:id="rId17"/>
    <p:sldId id="280" r:id="rId18"/>
    <p:sldId id="370" r:id="rId19"/>
    <p:sldId id="371" r:id="rId20"/>
    <p:sldId id="372" r:id="rId21"/>
    <p:sldId id="290" r:id="rId22"/>
    <p:sldId id="373" r:id="rId23"/>
    <p:sldId id="366" r:id="rId24"/>
    <p:sldId id="330" r:id="rId25"/>
    <p:sldId id="357" r:id="rId26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2" autoAdjust="0"/>
    <p:restoredTop sz="91156"/>
  </p:normalViewPr>
  <p:slideViewPr>
    <p:cSldViewPr>
      <p:cViewPr varScale="1">
        <p:scale>
          <a:sx n="122" d="100"/>
          <a:sy n="122" d="100"/>
        </p:scale>
        <p:origin x="2344" y="192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04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24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03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sz="4000" dirty="0"/>
              <a:t>The Origin of Goals, Plans and Symbols..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3629025"/>
            <a:ext cx="7054850" cy="2589215"/>
          </a:xfrm>
        </p:spPr>
        <p:txBody>
          <a:bodyPr/>
          <a:lstStyle/>
          <a:p>
            <a:r>
              <a:rPr lang="en-US" dirty="0"/>
              <a:t>Randall C. O’Reilly</a:t>
            </a:r>
          </a:p>
          <a:p>
            <a:r>
              <a:rPr lang="en-US" strike="sngStrike" dirty="0"/>
              <a:t>University of Colorado Boulder</a:t>
            </a:r>
          </a:p>
          <a:p>
            <a:r>
              <a:rPr lang="en-US" dirty="0"/>
              <a:t>University of California Davis</a:t>
            </a:r>
          </a:p>
          <a:p>
            <a:r>
              <a:rPr lang="en-US" dirty="0" err="1"/>
              <a:t>eCortex</a:t>
            </a:r>
            <a:r>
              <a:rPr lang="en-US" dirty="0"/>
              <a:t>, </a:t>
            </a:r>
            <a:r>
              <a:rPr lang="en-US" dirty="0" err="1"/>
              <a:t>Inc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090A0-2FCD-1742-ABDD-03B7A1B0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vs. 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11329-0E9D-2640-860F-55BD78A87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Turing machines are universal </a:t>
            </a:r>
            <a:r>
              <a:rPr lang="en-US" i="1" dirty="0"/>
              <a:t>because</a:t>
            </a:r>
            <a:r>
              <a:rPr lang="en-US" dirty="0"/>
              <a:t> they are serial (and it doesn’t take much hardware)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Conversely, some (large class of) problems </a:t>
            </a:r>
            <a:r>
              <a:rPr lang="en-US" i="1" dirty="0"/>
              <a:t>cannot</a:t>
            </a:r>
            <a:r>
              <a:rPr lang="en-US" dirty="0"/>
              <a:t> be solved in parallel (dependencies..)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i="1" dirty="0"/>
              <a:t>To achieve universal flexibility, inherently parallel neural processing must be come serial</a:t>
            </a:r>
          </a:p>
        </p:txBody>
      </p:sp>
    </p:spTree>
    <p:extLst>
      <p:ext uri="{BB962C8B-B14F-4D97-AF65-F5344CB8AC3E}">
        <p14:creationId xmlns:p14="http://schemas.microsoft.com/office/powerpoint/2010/main" val="3602069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A2062-1BAC-1347-B8A5-25D4C9EC3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Serial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D84AD-F4F4-A042-8471-57C9D7A87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Solving novel tasks requires novel combinations of existing subroutines (or new subroutines, which is much harder)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Serialization allows generic recombination of subroutines.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Parallel processing requires separate hardware for each routine, and connecting them is tricky..</a:t>
            </a:r>
          </a:p>
        </p:txBody>
      </p:sp>
    </p:spTree>
    <p:extLst>
      <p:ext uri="{BB962C8B-B14F-4D97-AF65-F5344CB8AC3E}">
        <p14:creationId xmlns:p14="http://schemas.microsoft.com/office/powerpoint/2010/main" val="164808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EBBDA-D345-0E49-B5E5-42CFA2365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is great too..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A2D2C-1B86-A841-A082-B9097549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Fast, high-dimensional constraint satisfaction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Parallel gradient search learning: pursue many different solutions in parallel (serial search takes until the end of the universe..)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The </a:t>
            </a:r>
            <a:r>
              <a:rPr lang="en-US" i="1" dirty="0"/>
              <a:t>human</a:t>
            </a:r>
            <a:r>
              <a:rPr lang="en-US" dirty="0"/>
              <a:t> brain is the best known combination of parallel and serial processing! (animals are too parallel)</a:t>
            </a:r>
          </a:p>
        </p:txBody>
      </p:sp>
    </p:spTree>
    <p:extLst>
      <p:ext uri="{BB962C8B-B14F-4D97-AF65-F5344CB8AC3E}">
        <p14:creationId xmlns:p14="http://schemas.microsoft.com/office/powerpoint/2010/main" val="311349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888999"/>
          </a:xfrm>
        </p:spPr>
        <p:txBody>
          <a:bodyPr/>
          <a:lstStyle/>
          <a:p>
            <a:r>
              <a:rPr lang="en-US" dirty="0"/>
              <a:t>The Biological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532874-C01E-6D4A-9204-E5973F013C1A}"/>
              </a:ext>
            </a:extLst>
          </p:cNvPr>
          <p:cNvSpPr txBox="1"/>
          <p:nvPr/>
        </p:nvSpPr>
        <p:spPr>
          <a:xfrm>
            <a:off x="6867525" y="1567295"/>
            <a:ext cx="2590800" cy="4547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PC is parallel</a:t>
            </a:r>
          </a:p>
          <a:p>
            <a:endParaRPr lang="en-US" sz="2800" dirty="0"/>
          </a:p>
          <a:p>
            <a:r>
              <a:rPr lang="en-US" sz="2800" dirty="0"/>
              <a:t>BG / FC enables serial via </a:t>
            </a:r>
            <a:r>
              <a:rPr lang="en-US" sz="2800" i="1" dirty="0"/>
              <a:t>gating</a:t>
            </a:r>
            <a:r>
              <a:rPr lang="en-US" sz="2800" dirty="0"/>
              <a:t> and </a:t>
            </a:r>
            <a:r>
              <a:rPr lang="en-US" sz="2800" i="1" dirty="0"/>
              <a:t>active task maintenance</a:t>
            </a:r>
          </a:p>
          <a:p>
            <a:endParaRPr lang="en-US" sz="2800" dirty="0"/>
          </a:p>
          <a:p>
            <a:r>
              <a:rPr lang="en-US" sz="2800" dirty="0"/>
              <a:t>Hippo is fast, high-capacity memory cache</a:t>
            </a:r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EE8C340E-3BF1-D54D-B9AD-4D1AA81EC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03242" y="1571625"/>
            <a:ext cx="6161914" cy="50725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59674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76314"/>
          </a:xfrm>
        </p:spPr>
        <p:txBody>
          <a:bodyPr/>
          <a:lstStyle/>
          <a:p>
            <a:r>
              <a:rPr lang="en-US" dirty="0"/>
              <a:t>Proof of Concept: ACT-R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3"/>
          <a:stretch/>
        </p:blipFill>
        <p:spPr>
          <a:xfrm>
            <a:off x="390528" y="1386683"/>
            <a:ext cx="4672769" cy="4989513"/>
          </a:xfrm>
        </p:spPr>
      </p:pic>
      <p:pic>
        <p:nvPicPr>
          <p:cNvPr id="5" name="Picture 4" descr="fig_act_r_sa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25" y="1571625"/>
            <a:ext cx="5191805" cy="40100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0528" y="6377208"/>
            <a:ext cx="9372597" cy="786597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BG production system forces serialization -&gt; flexible combination of productions.  Goal buffer &amp; declarative memory coordinate.</a:t>
            </a:r>
          </a:p>
        </p:txBody>
      </p:sp>
    </p:spTree>
    <p:extLst>
      <p:ext uri="{BB962C8B-B14F-4D97-AF65-F5344CB8AC3E}">
        <p14:creationId xmlns:p14="http://schemas.microsoft.com/office/powerpoint/2010/main" val="2246725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PBWM System (bio LSTM)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9532" y="1649510"/>
            <a:ext cx="7130821" cy="4507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1527" y="6296025"/>
            <a:ext cx="7949613" cy="501676"/>
          </a:xfrm>
          <a:prstGeom prst="rect">
            <a:avLst/>
          </a:prstGeom>
          <a:noFill/>
        </p:spPr>
        <p:txBody>
          <a:bodyPr wrap="none" lIns="91410" tIns="45706" rIns="91410" bIns="45706" rtlCol="0">
            <a:spAutoFit/>
          </a:bodyPr>
          <a:lstStyle/>
          <a:p>
            <a:r>
              <a:rPr lang="en-US" sz="2800" dirty="0"/>
              <a:t>Three levels of modulation to get anything done..</a:t>
            </a:r>
          </a:p>
        </p:txBody>
      </p:sp>
    </p:spTree>
    <p:extLst>
      <p:ext uri="{BB962C8B-B14F-4D97-AF65-F5344CB8AC3E}">
        <p14:creationId xmlns:p14="http://schemas.microsoft.com/office/powerpoint/2010/main" val="878249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PFC is Exec, driven by bottom line..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45" y="1800173"/>
            <a:ext cx="9067797" cy="4929296"/>
          </a:xfrm>
        </p:spPr>
      </p:pic>
    </p:spTree>
    <p:extLst>
      <p:ext uri="{BB962C8B-B14F-4D97-AF65-F5344CB8AC3E}">
        <p14:creationId xmlns:p14="http://schemas.microsoft.com/office/powerpoint/2010/main" val="3312662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8925" y="301625"/>
            <a:ext cx="2932117" cy="6375399"/>
          </a:xfrm>
        </p:spPr>
        <p:txBody>
          <a:bodyPr/>
          <a:lstStyle/>
          <a:p>
            <a:pPr algn="l"/>
            <a:r>
              <a:rPr lang="en-US" sz="3600" dirty="0"/>
              <a:t>Medial Frontal Map of Values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This is your emotional life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200025"/>
            <a:ext cx="6267037" cy="7086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861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DFF6C-0EC4-9241-9D23-BD9666B9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vs. Parallel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0B036-CBD6-5E4A-9BC8-AF63479BE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People can approximate a Turing machine by using LSTM-like BG/PFC gating &amp; working memory (cf. “Neural Turing Machines”, Graves..)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Essential for combinatorial flexibility: recombining existing subroutines to do novel tasks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While still leveraging huge advantages of parallel learning and processing..</a:t>
            </a:r>
          </a:p>
        </p:txBody>
      </p:sp>
    </p:spTree>
    <p:extLst>
      <p:ext uri="{BB962C8B-B14F-4D97-AF65-F5344CB8AC3E}">
        <p14:creationId xmlns:p14="http://schemas.microsoft.com/office/powerpoint/2010/main" val="3180546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C0B78-1371-FA4C-B57B-C6680A9A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3R’s of Serial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765D2-91DE-3946-A2E1-8146AD80D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b="1" dirty="0"/>
              <a:t>Reduce</a:t>
            </a:r>
            <a:r>
              <a:rPr lang="en-US" dirty="0"/>
              <a:t> binding errors by serial processing: spatial attention spotlight – </a:t>
            </a:r>
            <a:r>
              <a:rPr lang="en-US" dirty="0" err="1"/>
              <a:t>eg</a:t>
            </a:r>
            <a:r>
              <a:rPr lang="en-US" dirty="0"/>
              <a:t> DCNN’s that focus on object </a:t>
            </a:r>
            <a:r>
              <a:rPr lang="en-US" dirty="0" err="1"/>
              <a:t>BBox</a:t>
            </a:r>
            <a:r>
              <a:rPr lang="en-US" dirty="0"/>
              <a:t> – less adversarial image issues..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b="1" dirty="0"/>
              <a:t>Reuse</a:t>
            </a:r>
            <a:r>
              <a:rPr lang="en-US" dirty="0"/>
              <a:t> same neural tissue across many different situations – improved generalization (e.g., RN)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b="1" dirty="0"/>
              <a:t>Recycle</a:t>
            </a:r>
            <a:r>
              <a:rPr lang="en-US" dirty="0"/>
              <a:t> activity throughout network to coordinate all areas on one thing at a time: consciousness</a:t>
            </a:r>
          </a:p>
        </p:txBody>
      </p:sp>
    </p:spTree>
    <p:extLst>
      <p:ext uri="{BB962C8B-B14F-4D97-AF65-F5344CB8AC3E}">
        <p14:creationId xmlns:p14="http://schemas.microsoft.com/office/powerpoint/2010/main" val="146115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4D811-E53A-DC46-B208-D44550C6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of What We Want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3FF44-A84B-FF4B-AB2C-D1DAFEBEC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learn a model of the environment, and of ourselves (model-based).</a:t>
            </a:r>
          </a:p>
          <a:p>
            <a:r>
              <a:rPr lang="en-US" dirty="0"/>
              <a:t>And use these models to get what we want (goal-driven).</a:t>
            </a:r>
          </a:p>
          <a:p>
            <a:r>
              <a:rPr lang="en-US" dirty="0"/>
              <a:t>Takes a lot of time and error-signals to train up these models – unlikely to emerge from simple reinforcement learning.</a:t>
            </a:r>
          </a:p>
          <a:p>
            <a:pPr marL="10791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8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368A-9613-C445-A1B0-0D70371F5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47826"/>
          </a:xfrm>
        </p:spPr>
        <p:txBody>
          <a:bodyPr/>
          <a:lstStyle/>
          <a:p>
            <a:r>
              <a:rPr lang="en-US" dirty="0"/>
              <a:t>Relational Network (Santoro et al)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4BA51FD-5014-894C-A95F-62D5DAF41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241" y="1343025"/>
            <a:ext cx="9067800" cy="395570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3BA19F-E53F-0E48-B94A-AE78D41E341A}"/>
              </a:ext>
            </a:extLst>
          </p:cNvPr>
          <p:cNvSpPr txBox="1"/>
          <p:nvPr/>
        </p:nvSpPr>
        <p:spPr>
          <a:xfrm>
            <a:off x="314325" y="5534025"/>
            <a:ext cx="9601199" cy="148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RN reuses same low-dimensional (pairwise) weights for all possible comparisons (using convolutional shared weights, in parallel).</a:t>
            </a:r>
          </a:p>
          <a:p>
            <a:endParaRPr lang="en-US" sz="2400" dirty="0"/>
          </a:p>
          <a:p>
            <a:r>
              <a:rPr lang="en-US" sz="2400" dirty="0"/>
              <a:t>But cannot generalize outside of training set (no combinatorial gen..)</a:t>
            </a:r>
          </a:p>
        </p:txBody>
      </p:sp>
    </p:spTree>
    <p:extLst>
      <p:ext uri="{BB962C8B-B14F-4D97-AF65-F5344CB8AC3E}">
        <p14:creationId xmlns:p14="http://schemas.microsoft.com/office/powerpoint/2010/main" val="1921907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5" y="301625"/>
            <a:ext cx="9296399" cy="1262063"/>
          </a:xfrm>
        </p:spPr>
        <p:txBody>
          <a:bodyPr/>
          <a:lstStyle/>
          <a:p>
            <a:r>
              <a:rPr lang="en-US" sz="4000" dirty="0"/>
              <a:t>Recurrent Processing -&gt; Consciousness</a:t>
            </a:r>
            <a:br>
              <a:rPr lang="en-US" sz="4000" dirty="0"/>
            </a:br>
            <a:r>
              <a:rPr lang="en-US" sz="2800" dirty="0"/>
              <a:t>(</a:t>
            </a:r>
            <a:r>
              <a:rPr lang="en-US" sz="2800" dirty="0" err="1"/>
              <a:t>Lamme</a:t>
            </a:r>
            <a:r>
              <a:rPr lang="en-US" sz="2800" dirty="0"/>
              <a:t>, 2006; cf. </a:t>
            </a:r>
            <a:r>
              <a:rPr lang="en-US" sz="2800" dirty="0" err="1"/>
              <a:t>Bengio</a:t>
            </a:r>
            <a:r>
              <a:rPr lang="en-US" sz="2800" dirty="0"/>
              <a:t> 2017)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800225"/>
            <a:ext cx="4191393" cy="3078159"/>
          </a:xfrm>
        </p:spPr>
      </p:pic>
      <p:pic>
        <p:nvPicPr>
          <p:cNvPr id="5" name="Content Placeholder 3"/>
          <p:cNvPicPr>
            <a:picLocks noGrp="1"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886325" y="1800225"/>
            <a:ext cx="4419600" cy="308054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Content Placeholder 2"/>
          <p:cNvSpPr>
            <a:spLocks noGrp="1"/>
          </p:cNvSpPr>
          <p:nvPr/>
        </p:nvSpPr>
        <p:spPr bwMode="auto">
          <a:xfrm>
            <a:off x="542925" y="5153025"/>
            <a:ext cx="8839200" cy="2133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Consciousness is </a:t>
            </a:r>
            <a:r>
              <a:rPr lang="en-US" sz="2000" i="1" dirty="0"/>
              <a:t>Unitary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Recurrence coordinates all areas on one thing (emerges via popular vote)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Consciousness is </a:t>
            </a:r>
            <a:r>
              <a:rPr lang="en-US" sz="2000" i="1" dirty="0"/>
              <a:t>Functional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Helps organize, prioritize behavior – “focusing” key for difficult problems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Consciousness </a:t>
            </a:r>
            <a:r>
              <a:rPr lang="en-US" sz="2000" i="1" dirty="0"/>
              <a:t>Flows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Temporal dynamics and information processing (multi-step cognition)</a:t>
            </a:r>
          </a:p>
        </p:txBody>
      </p:sp>
    </p:spTree>
    <p:extLst>
      <p:ext uri="{BB962C8B-B14F-4D97-AF65-F5344CB8AC3E}">
        <p14:creationId xmlns:p14="http://schemas.microsoft.com/office/powerpoint/2010/main" val="864365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BDF83-102D-9C4D-BB09-AB8822385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276225"/>
            <a:ext cx="9067799" cy="985838"/>
          </a:xfrm>
        </p:spPr>
        <p:txBody>
          <a:bodyPr/>
          <a:lstStyle/>
          <a:p>
            <a:r>
              <a:rPr lang="en-US" dirty="0"/>
              <a:t>Recurrent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55A19-570E-B34C-B89E-E807E45E7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1343026"/>
            <a:ext cx="9067799" cy="5416554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Current DCNN’s are almost exclusively feedforward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Cortex is massively recurrent (bidirectional excitatory connections)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 err="1"/>
              <a:t>Leabra</a:t>
            </a:r>
            <a:r>
              <a:rPr lang="en-US" dirty="0"/>
              <a:t> model uses bidirectional excitatory connections to drive error-driven learning (O’Reilly, 1996) </a:t>
            </a:r>
            <a:r>
              <a:rPr lang="en-US" i="1" dirty="0"/>
              <a:t>and</a:t>
            </a:r>
            <a:r>
              <a:rPr lang="en-US" dirty="0"/>
              <a:t> constraint satisfaction (ala Hopfield)</a:t>
            </a:r>
          </a:p>
        </p:txBody>
      </p:sp>
    </p:spTree>
    <p:extLst>
      <p:ext uri="{BB962C8B-B14F-4D97-AF65-F5344CB8AC3E}">
        <p14:creationId xmlns:p14="http://schemas.microsoft.com/office/powerpoint/2010/main" val="2867110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4B95-5C69-084C-BDEF-8871C4473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 Mysteries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CE84D-9BBF-904A-A531-5F1F7BFF5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How do we learn a full combinatorial vocabulary of productive subroutines?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What is the API?  How do they communicate?  Language, spatial attention spotlight..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Cognitive sequencing, planning: how do we write programs on the fly in our brains??</a:t>
            </a:r>
          </a:p>
        </p:txBody>
      </p:sp>
    </p:spTree>
    <p:extLst>
      <p:ext uri="{BB962C8B-B14F-4D97-AF65-F5344CB8AC3E}">
        <p14:creationId xmlns:p14="http://schemas.microsoft.com/office/powerpoint/2010/main" val="1650130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 err="1"/>
              <a:t>Tren</a:t>
            </a:r>
            <a:r>
              <a:rPr lang="en-US" sz="2200" dirty="0"/>
              <a:t> Huang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Dave </a:t>
            </a:r>
            <a:r>
              <a:rPr lang="en-US" sz="2200" dirty="0" err="1"/>
              <a:t>Jilk</a:t>
            </a:r>
            <a:r>
              <a:rPr lang="en-US" sz="2200" dirty="0"/>
              <a:t> (</a:t>
            </a:r>
            <a:r>
              <a:rPr lang="en-US" sz="2200" dirty="0" err="1"/>
              <a:t>eCortex</a:t>
            </a:r>
            <a:r>
              <a:rPr lang="en-US" sz="2200" dirty="0"/>
              <a:t>)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Nick </a:t>
            </a:r>
            <a:r>
              <a:rPr lang="en-US" sz="2200" dirty="0" err="1"/>
              <a:t>Ketz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Trent </a:t>
            </a:r>
            <a:r>
              <a:rPr lang="en-US" sz="2200" dirty="0" err="1"/>
              <a:t>Kriete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Kai 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Scott Mackie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Brian Mingus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Wolfgang Pauli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John </a:t>
            </a:r>
            <a:r>
              <a:rPr lang="en-US" sz="2200" dirty="0" err="1"/>
              <a:t>Rohrlich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Sergio </a:t>
            </a:r>
            <a:r>
              <a:rPr lang="en-US" sz="2200" dirty="0" err="1"/>
              <a:t>Verduzco</a:t>
            </a:r>
            <a:r>
              <a:rPr lang="en-US" sz="2200" dirty="0"/>
              <a:t>-Flores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Dean </a:t>
            </a:r>
            <a:r>
              <a:rPr lang="en-US" sz="2200" dirty="0" err="1"/>
              <a:t>Wyatte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06683" y="1815286"/>
            <a:ext cx="4286448" cy="451039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12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4A9F0-82B1-FC40-8B6A-B3A36BDD0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Inverting Forward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DC00A-F9D4-BB41-84BB-FFAE36E2C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Forward: State + Action -&gt; Outcome</a:t>
            </a:r>
          </a:p>
          <a:p>
            <a:pPr marL="107916" indent="0">
              <a:buNone/>
            </a:pPr>
            <a:r>
              <a:rPr lang="en-US" dirty="0"/>
              <a:t>	This is easy, predictive learning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Inverse: State + Outcome* -&gt; Action</a:t>
            </a:r>
          </a:p>
          <a:p>
            <a:pPr marL="107916" indent="0">
              <a:buNone/>
            </a:pPr>
            <a:r>
              <a:rPr lang="en-US" dirty="0"/>
              <a:t>	This </a:t>
            </a:r>
            <a:r>
              <a:rPr lang="en-US" i="1" dirty="0"/>
              <a:t>seems</a:t>
            </a:r>
            <a:r>
              <a:rPr lang="en-US" dirty="0"/>
              <a:t> easy, but isn’t</a:t>
            </a:r>
          </a:p>
        </p:txBody>
      </p:sp>
    </p:spTree>
    <p:extLst>
      <p:ext uri="{BB962C8B-B14F-4D97-AF65-F5344CB8AC3E}">
        <p14:creationId xmlns:p14="http://schemas.microsoft.com/office/powerpoint/2010/main" val="4160495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CC76-B737-E345-A4B9-70AF49CEE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/>
              <a:t>Goals, Motor Modeling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A3DEFE-0D79-814E-9EA0-C7257A6C7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925" y="1288431"/>
            <a:ext cx="5257800" cy="477408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6E75D8-B43A-004E-8893-C48D85557246}"/>
              </a:ext>
            </a:extLst>
          </p:cNvPr>
          <p:cNvSpPr txBox="1"/>
          <p:nvPr/>
        </p:nvSpPr>
        <p:spPr>
          <a:xfrm>
            <a:off x="923925" y="6143625"/>
            <a:ext cx="8305800" cy="902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Same predictive learning mechanisms applied to forward and inverse sensory-motor learning.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5BF72-BFDE-9D40-841E-2774292B2F23}"/>
              </a:ext>
            </a:extLst>
          </p:cNvPr>
          <p:cNvSpPr txBox="1"/>
          <p:nvPr/>
        </p:nvSpPr>
        <p:spPr>
          <a:xfrm>
            <a:off x="6334125" y="1419225"/>
            <a:ext cx="3048000" cy="1307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“predict” motor action you just took!</a:t>
            </a:r>
          </a:p>
        </p:txBody>
      </p:sp>
    </p:spTree>
    <p:extLst>
      <p:ext uri="{BB962C8B-B14F-4D97-AF65-F5344CB8AC3E}">
        <p14:creationId xmlns:p14="http://schemas.microsoft.com/office/powerpoint/2010/main" val="3162928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95354-E50A-6E43-9EEF-6EB4298E5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422399"/>
          </a:xfrm>
        </p:spPr>
        <p:txBody>
          <a:bodyPr/>
          <a:lstStyle/>
          <a:p>
            <a:r>
              <a:rPr lang="en-US" dirty="0"/>
              <a:t>Efferent Copy / Corollary Discharge</a:t>
            </a:r>
            <a:br>
              <a:rPr lang="en-US" dirty="0"/>
            </a:br>
            <a:r>
              <a:rPr lang="en-US" sz="2400" dirty="0"/>
              <a:t>(Sommer &amp; </a:t>
            </a:r>
            <a:r>
              <a:rPr lang="en-US" sz="2400" dirty="0" err="1"/>
              <a:t>Wurtz</a:t>
            </a:r>
            <a:r>
              <a:rPr lang="en-US" sz="2400" dirty="0"/>
              <a:t>, 2008; </a:t>
            </a:r>
            <a:r>
              <a:rPr lang="en-US" sz="2400" dirty="0" err="1"/>
              <a:t>Pivetta</a:t>
            </a:r>
            <a:r>
              <a:rPr lang="en-US" sz="2400" dirty="0"/>
              <a:t> et al, 2014; Azim et al, 2014)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02EAE0-7EEB-AA4D-994A-E803CEB06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933" y="1779732"/>
            <a:ext cx="3659192" cy="56275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5CA705-8D09-E243-9E7D-B6D805346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142" y="1779731"/>
            <a:ext cx="3738773" cy="561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6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8533A-1257-8049-B566-4CB086ADC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Interim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6A34B-673C-AA41-9044-25B08C693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Learn to predict efferent copy of motor action</a:t>
            </a:r>
          </a:p>
          <a:p>
            <a:pPr marL="107916" indent="0">
              <a:buNone/>
            </a:pPr>
            <a:r>
              <a:rPr lang="en-US" dirty="0"/>
              <a:t>= State + Outcome -&gt; Action*</a:t>
            </a:r>
          </a:p>
          <a:p>
            <a:pPr marL="107916" indent="0">
              <a:buNone/>
            </a:pPr>
            <a:r>
              <a:rPr lang="en-US" dirty="0"/>
              <a:t>Allows goal-driven behavior:</a:t>
            </a:r>
          </a:p>
          <a:p>
            <a:pPr marL="107916" indent="0">
              <a:buNone/>
            </a:pPr>
            <a:r>
              <a:rPr lang="en-US" dirty="0"/>
              <a:t>= State + Goal -&gt; Action*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Still requires goal selection!</a:t>
            </a:r>
          </a:p>
        </p:txBody>
      </p:sp>
    </p:spTree>
    <p:extLst>
      <p:ext uri="{BB962C8B-B14F-4D97-AF65-F5344CB8AC3E}">
        <p14:creationId xmlns:p14="http://schemas.microsoft.com/office/powerpoint/2010/main" val="919049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60508-F4B7-A843-B8A4-BDECB1E34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25" y="404781"/>
            <a:ext cx="8691801" cy="1123214"/>
          </a:xfrm>
        </p:spPr>
        <p:txBody>
          <a:bodyPr>
            <a:normAutofit/>
          </a:bodyPr>
          <a:lstStyle/>
          <a:p>
            <a:r>
              <a:rPr lang="en-US" dirty="0"/>
              <a:t>Decision-Making in Basal Ganglia</a:t>
            </a:r>
            <a:br>
              <a:rPr lang="en-US" dirty="0"/>
            </a:br>
            <a:r>
              <a:rPr lang="en-US" sz="3417" dirty="0"/>
              <a:t>(Collins &amp; Frank, 2014) 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CD7198-3FE0-9E4D-8C72-1D39A2482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3714" y="1575233"/>
            <a:ext cx="7491333" cy="47955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715754-C358-6E43-8A10-6F9F9B6379EB}"/>
              </a:ext>
            </a:extLst>
          </p:cNvPr>
          <p:cNvSpPr txBox="1"/>
          <p:nvPr/>
        </p:nvSpPr>
        <p:spPr>
          <a:xfrm>
            <a:off x="1133713" y="6580717"/>
            <a:ext cx="7404126" cy="53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86" dirty="0"/>
              <a:t>Each option has a dedicated BG circuit??</a:t>
            </a:r>
          </a:p>
        </p:txBody>
      </p:sp>
    </p:spTree>
    <p:extLst>
      <p:ext uri="{BB962C8B-B14F-4D97-AF65-F5344CB8AC3E}">
        <p14:creationId xmlns:p14="http://schemas.microsoft.com/office/powerpoint/2010/main" val="1892509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0621B-E8BD-044F-A1A5-8EFA0A97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vs. Model-free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9B4CB8-1AF7-9B4E-BA38-4023B73C8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60" y="4056798"/>
            <a:ext cx="9362331" cy="3101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3D039A-FC0B-0A44-BDAF-CC5E07FA2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924" y="1420399"/>
            <a:ext cx="4086966" cy="3643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AB36E7-A0A7-2B42-A0B9-ABD0C4A2C7EA}"/>
              </a:ext>
            </a:extLst>
          </p:cNvPr>
          <p:cNvSpPr txBox="1"/>
          <p:nvPr/>
        </p:nvSpPr>
        <p:spPr>
          <a:xfrm>
            <a:off x="545862" y="1865662"/>
            <a:ext cx="5087062" cy="1431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86" dirty="0"/>
              <a:t>Actual data (e.g., Kool et al, 2016) shows a complex mixture of both (0 &lt; w &lt; 1)</a:t>
            </a:r>
          </a:p>
        </p:txBody>
      </p:sp>
    </p:spTree>
    <p:extLst>
      <p:ext uri="{BB962C8B-B14F-4D97-AF65-F5344CB8AC3E}">
        <p14:creationId xmlns:p14="http://schemas.microsoft.com/office/powerpoint/2010/main" val="1277332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8C6F8-8483-B745-B8E7-C316C6D16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Biologically-based Motivated DM</a:t>
            </a:r>
            <a:br>
              <a:rPr lang="en-US" dirty="0"/>
            </a:br>
            <a:r>
              <a:rPr lang="en-US" sz="3527" dirty="0"/>
              <a:t>Proposer – Predictor – Actor – Critic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6D576C-E701-0940-A0AD-0C21DF6FE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062" y="1970558"/>
            <a:ext cx="6512796" cy="47955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9D6E89-42F5-9442-9DC2-0D97F1D5556C}"/>
              </a:ext>
            </a:extLst>
          </p:cNvPr>
          <p:cNvSpPr txBox="1"/>
          <p:nvPr/>
        </p:nvSpPr>
        <p:spPr>
          <a:xfrm>
            <a:off x="6936858" y="2356805"/>
            <a:ext cx="3042009" cy="243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sequential steps</a:t>
            </a:r>
          </a:p>
          <a:p>
            <a:endParaRPr lang="en-US" dirty="0"/>
          </a:p>
          <a:p>
            <a:r>
              <a:rPr lang="en-US" dirty="0"/>
              <a:t>BG / DA “gates” each</a:t>
            </a:r>
          </a:p>
          <a:p>
            <a:r>
              <a:rPr lang="en-US" dirty="0"/>
              <a:t>(BG = production firing, e.g., ACT-R; action selection in animal models)</a:t>
            </a:r>
          </a:p>
          <a:p>
            <a:endParaRPr lang="en-US" dirty="0"/>
          </a:p>
          <a:p>
            <a:r>
              <a:rPr lang="en-US" dirty="0"/>
              <a:t>Compounding of individual differences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40679-1E99-BF4E-8F81-AC92B26AA272}"/>
              </a:ext>
            </a:extLst>
          </p:cNvPr>
          <p:cNvSpPr txBox="1"/>
          <p:nvPr/>
        </p:nvSpPr>
        <p:spPr>
          <a:xfrm>
            <a:off x="424062" y="6981825"/>
            <a:ext cx="8424663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Herd, Krueger, Nair, </a:t>
            </a:r>
            <a:r>
              <a:rPr lang="en-US" dirty="0" err="1"/>
              <a:t>Mollick</a:t>
            </a:r>
            <a:r>
              <a:rPr lang="en-US" dirty="0"/>
              <a:t>, &amp; O’Reilly (submitted*)</a:t>
            </a:r>
          </a:p>
        </p:txBody>
      </p:sp>
    </p:spTree>
    <p:extLst>
      <p:ext uri="{BB962C8B-B14F-4D97-AF65-F5344CB8AC3E}">
        <p14:creationId xmlns:p14="http://schemas.microsoft.com/office/powerpoint/2010/main" val="982663317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21767</TotalTime>
  <Words>755</Words>
  <Application>Microsoft Macintosh PowerPoint</Application>
  <PresentationFormat>Custom</PresentationFormat>
  <Paragraphs>126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Symbol</vt:lpstr>
      <vt:lpstr>Times New Roman</vt:lpstr>
      <vt:lpstr>Wingdings</vt:lpstr>
      <vt:lpstr>ror_std_emerbrain</vt:lpstr>
      <vt:lpstr>The Origin of Goals, Plans and Symbols..</vt:lpstr>
      <vt:lpstr>Models of What We Want</vt:lpstr>
      <vt:lpstr>Inverting Forward Model</vt:lpstr>
      <vt:lpstr>Goals, Motor Modeling</vt:lpstr>
      <vt:lpstr>Efferent Copy / Corollary Discharge (Sommer &amp; Wurtz, 2008; Pivetta et al, 2014; Azim et al, 2014)</vt:lpstr>
      <vt:lpstr>Interim Summary</vt:lpstr>
      <vt:lpstr>Decision-Making in Basal Ganglia (Collins &amp; Frank, 2014)  </vt:lpstr>
      <vt:lpstr>Model-based vs. Model-free</vt:lpstr>
      <vt:lpstr>Biologically-based Motivated DM Proposer – Predictor – Actor – Critic</vt:lpstr>
      <vt:lpstr>Parallel vs. Serial</vt:lpstr>
      <vt:lpstr>More Serial Advantages</vt:lpstr>
      <vt:lpstr>Parallel is great too..</vt:lpstr>
      <vt:lpstr>The Biological Architecture</vt:lpstr>
      <vt:lpstr>Proof of Concept: ACT-R</vt:lpstr>
      <vt:lpstr>PBWM System (bio LSTM)</vt:lpstr>
      <vt:lpstr>PFC is Exec, driven by bottom line..</vt:lpstr>
      <vt:lpstr>Medial Frontal Map of Values  This is your emotional life</vt:lpstr>
      <vt:lpstr>Serial vs. Parallel Summary</vt:lpstr>
      <vt:lpstr>The 3R’s of Serial Processing</vt:lpstr>
      <vt:lpstr>Relational Network (Santoro et al)</vt:lpstr>
      <vt:lpstr>Recurrent Processing -&gt; Consciousness (Lamme, 2006; cf. Bengio 2017)</vt:lpstr>
      <vt:lpstr>Recurrent Processing</vt:lpstr>
      <vt:lpstr>Remaining Mysteries</vt:lpstr>
      <vt:lpstr>Thanks To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177</cp:revision>
  <dcterms:created xsi:type="dcterms:W3CDTF">2009-03-18T06:10:11Z</dcterms:created>
  <dcterms:modified xsi:type="dcterms:W3CDTF">2019-04-19T15:55:15Z</dcterms:modified>
</cp:coreProperties>
</file>